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y="5143500" cx="9144000"/>
  <p:notesSz cx="6858000" cy="9144000"/>
  <p:embeddedFontLst>
    <p:embeddedFont>
      <p:font typeface="Varela Round"/>
      <p:regular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VarelaRound-regular.fntdata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489b5836c2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489b5836c2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489b5836c2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489b5836c2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4897d4e8a3_0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4897d4e8a3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4897d4e8a3_0_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4897d4e8a3_0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4897d4e8a3_0_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4897d4e8a3_0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489b5836c2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489b5836c2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489b5836c2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489b5836c2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4897d4e8a3_0_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4897d4e8a3_0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489b5836c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489b5836c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489b5836c2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489b5836c2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4897d4e8a3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4897d4e8a3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489b5836c2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489b5836c2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489b5836c2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489b5836c2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489b5836c2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489b5836c2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4897d4e8a3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4897d4e8a3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4897d4e8a3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4897d4e8a3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4897d4e8a3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4897d4e8a3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4897d4e8a3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4897d4e8a3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4897d4e8a3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4897d4e8a3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4897d4e8a3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4897d4e8a3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4897d4e8a3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4897d4e8a3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Relationship Id="rId4" Type="http://schemas.openxmlformats.org/officeDocument/2006/relationships/image" Target="../media/image19.png"/><Relationship Id="rId5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6.png"/><Relationship Id="rId4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8.png"/><Relationship Id="rId4" Type="http://schemas.openxmlformats.org/officeDocument/2006/relationships/image" Target="../media/image1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2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doi.org/10.1080/01441649808717016" TargetMode="External"/><Relationship Id="rId4" Type="http://schemas.openxmlformats.org/officeDocument/2006/relationships/hyperlink" Target="https://doi.org/10.1016/j.ejor.2013.01.001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github.com/bstabler/TransportationNetworks/tree/master/Anaheim" TargetMode="External"/><Relationship Id="rId4" Type="http://schemas.openxmlformats.org/officeDocument/2006/relationships/image" Target="../media/image20.png"/><Relationship Id="rId5" Type="http://schemas.openxmlformats.org/officeDocument/2006/relationships/image" Target="../media/image1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598100" y="833375"/>
            <a:ext cx="8222100" cy="178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Varela Round"/>
                <a:ea typeface="Varela Round"/>
                <a:cs typeface="Varela Round"/>
                <a:sym typeface="Varela Round"/>
              </a:rPr>
              <a:t>Traffic dynamics in Transportation Networks</a:t>
            </a:r>
            <a:endParaRPr b="1">
              <a:solidFill>
                <a:srgbClr val="000000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598100" y="2944549"/>
            <a:ext cx="8222100" cy="192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  <a:latin typeface="Varela Round"/>
                <a:ea typeface="Varela Round"/>
                <a:cs typeface="Varela Round"/>
                <a:sym typeface="Varela Round"/>
              </a:rPr>
              <a:t>Rajarshi Basak</a:t>
            </a:r>
            <a:endParaRPr sz="2400">
              <a:solidFill>
                <a:srgbClr val="000000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  <a:latin typeface="Varela Round"/>
                <a:ea typeface="Varela Round"/>
                <a:cs typeface="Varela Round"/>
                <a:sym typeface="Varela Round"/>
              </a:rPr>
              <a:t>Course Project</a:t>
            </a:r>
            <a:endParaRPr sz="2400">
              <a:solidFill>
                <a:srgbClr val="000000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  <a:latin typeface="Varela Round"/>
                <a:ea typeface="Varela Round"/>
                <a:cs typeface="Varela Round"/>
                <a:sym typeface="Varela Round"/>
              </a:rPr>
              <a:t>CSCI - 5352 (Network Analysis and Modeling)</a:t>
            </a:r>
            <a:endParaRPr sz="2400">
              <a:solidFill>
                <a:srgbClr val="000000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  <a:latin typeface="Varela Round"/>
                <a:ea typeface="Varela Round"/>
                <a:cs typeface="Varela Round"/>
                <a:sym typeface="Varela Round"/>
              </a:rPr>
              <a:t>Fall 2018</a:t>
            </a:r>
            <a:endParaRPr sz="2400">
              <a:solidFill>
                <a:srgbClr val="000000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2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Varela Round"/>
                <a:ea typeface="Varela Round"/>
                <a:cs typeface="Varela Round"/>
                <a:sym typeface="Varela Round"/>
              </a:rPr>
              <a:t>Shortest Paths (Path Length = 5)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5" name="Google Shape;11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17725"/>
            <a:ext cx="2648916" cy="3973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53716" y="1017725"/>
            <a:ext cx="2648916" cy="3973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55032" y="1017725"/>
            <a:ext cx="2648916" cy="3973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3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Varela Round"/>
                <a:ea typeface="Varela Round"/>
                <a:cs typeface="Varela Round"/>
                <a:sym typeface="Varela Round"/>
              </a:rPr>
              <a:t>Shortest Paths (Path Length = 5)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3" name="Google Shape;12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17725"/>
            <a:ext cx="2648916" cy="3973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53716" y="1017725"/>
            <a:ext cx="2648916" cy="3973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55032" y="1017725"/>
            <a:ext cx="2648916" cy="3973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4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Varela Round"/>
                <a:ea typeface="Varela Round"/>
                <a:cs typeface="Varela Round"/>
                <a:sym typeface="Varela Round"/>
              </a:rPr>
              <a:t>Perturbations</a:t>
            </a:r>
            <a:endParaRPr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131" name="Google Shape;131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Varela Round"/>
              <a:buChar char="●"/>
            </a:pPr>
            <a:r>
              <a:rPr lang="en" sz="2000">
                <a:solidFill>
                  <a:srgbClr val="000000"/>
                </a:solidFill>
                <a:latin typeface="Varela Round"/>
                <a:ea typeface="Varela Round"/>
                <a:cs typeface="Varela Round"/>
                <a:sym typeface="Varela Round"/>
              </a:rPr>
              <a:t>Removing nodes</a:t>
            </a:r>
            <a:endParaRPr sz="2000">
              <a:solidFill>
                <a:srgbClr val="000000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Varela Round"/>
              <a:buChar char="●"/>
            </a:pPr>
            <a:r>
              <a:rPr lang="en" sz="2000">
                <a:solidFill>
                  <a:srgbClr val="000000"/>
                </a:solidFill>
                <a:latin typeface="Varela Round"/>
                <a:ea typeface="Varela Round"/>
                <a:cs typeface="Varela Round"/>
                <a:sym typeface="Varela Round"/>
              </a:rPr>
              <a:t>Removing edges</a:t>
            </a:r>
            <a:endParaRPr sz="2000">
              <a:solidFill>
                <a:srgbClr val="000000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Varela Round"/>
              <a:buChar char="●"/>
            </a:pPr>
            <a:r>
              <a:rPr lang="en" sz="2000">
                <a:solidFill>
                  <a:srgbClr val="000000"/>
                </a:solidFill>
                <a:latin typeface="Varela Round"/>
                <a:ea typeface="Varela Round"/>
                <a:cs typeface="Varela Round"/>
                <a:sym typeface="Varela Round"/>
              </a:rPr>
              <a:t>Removing nodes AND edges</a:t>
            </a:r>
            <a:endParaRPr sz="2000">
              <a:solidFill>
                <a:srgbClr val="000000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Varela Round"/>
              <a:buChar char="●"/>
            </a:pPr>
            <a:r>
              <a:rPr lang="en" sz="2000">
                <a:solidFill>
                  <a:srgbClr val="000000"/>
                </a:solidFill>
                <a:latin typeface="Varela Round"/>
                <a:ea typeface="Varela Round"/>
                <a:cs typeface="Varela Round"/>
                <a:sym typeface="Varela Round"/>
              </a:rPr>
              <a:t>Altering edge costs/attributes</a:t>
            </a:r>
            <a:endParaRPr sz="2000">
              <a:solidFill>
                <a:srgbClr val="000000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5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Varela Round"/>
                <a:ea typeface="Varela Round"/>
                <a:cs typeface="Varela Round"/>
                <a:sym typeface="Varela Round"/>
              </a:rPr>
              <a:t>Dynamical Importance of Nodes (Junctions)</a:t>
            </a:r>
            <a:endParaRPr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137" name="Google Shape;137;p25"/>
          <p:cNvSpPr txBox="1"/>
          <p:nvPr>
            <p:ph idx="1" type="body"/>
          </p:nvPr>
        </p:nvSpPr>
        <p:spPr>
          <a:xfrm>
            <a:off x="311700" y="936900"/>
            <a:ext cx="8438700" cy="38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Varela Round"/>
              <a:buChar char="●"/>
            </a:pPr>
            <a:r>
              <a:rPr lang="en" sz="2000">
                <a:solidFill>
                  <a:srgbClr val="000000"/>
                </a:solidFill>
                <a:latin typeface="Varela Round"/>
                <a:ea typeface="Varela Round"/>
                <a:cs typeface="Varela Round"/>
                <a:sym typeface="Varela Round"/>
              </a:rPr>
              <a:t>Remove an edge </a:t>
            </a:r>
            <a:endParaRPr sz="2000">
              <a:solidFill>
                <a:srgbClr val="000000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Varela Round"/>
              <a:buChar char="○"/>
            </a:pPr>
            <a:r>
              <a:rPr lang="en" sz="2000">
                <a:solidFill>
                  <a:srgbClr val="000000"/>
                </a:solidFill>
                <a:latin typeface="Varela Round"/>
                <a:ea typeface="Varela Round"/>
                <a:cs typeface="Varela Round"/>
                <a:sym typeface="Varela Round"/>
              </a:rPr>
              <a:t>Block ALL traffic</a:t>
            </a:r>
            <a:endParaRPr sz="2000">
              <a:solidFill>
                <a:srgbClr val="000000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Varela Round"/>
              <a:buChar char="○"/>
            </a:pPr>
            <a:r>
              <a:rPr lang="en" sz="2000">
                <a:solidFill>
                  <a:srgbClr val="000000"/>
                </a:solidFill>
                <a:latin typeface="Varela Round"/>
                <a:ea typeface="Varela Round"/>
                <a:cs typeface="Varela Round"/>
                <a:sym typeface="Varela Round"/>
              </a:rPr>
              <a:t>Detour around that edge</a:t>
            </a:r>
            <a:endParaRPr sz="2000">
              <a:solidFill>
                <a:srgbClr val="000000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Varela Round"/>
              <a:buChar char="●"/>
            </a:pPr>
            <a:r>
              <a:rPr lang="en" sz="2000">
                <a:solidFill>
                  <a:srgbClr val="000000"/>
                </a:solidFill>
                <a:latin typeface="Varela Round"/>
                <a:ea typeface="Varela Round"/>
                <a:cs typeface="Varela Round"/>
                <a:sym typeface="Varela Round"/>
              </a:rPr>
              <a:t>Drop in overall transport speed</a:t>
            </a:r>
            <a:endParaRPr sz="2000">
              <a:solidFill>
                <a:srgbClr val="000000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Varela Round"/>
              <a:buChar char="○"/>
            </a:pPr>
            <a:r>
              <a:rPr lang="en" sz="2000">
                <a:solidFill>
                  <a:srgbClr val="000000"/>
                </a:solidFill>
                <a:latin typeface="Varela Round"/>
                <a:ea typeface="Varela Round"/>
                <a:cs typeface="Varela Round"/>
                <a:sym typeface="Varela Round"/>
              </a:rPr>
              <a:t>~ Increase in overall cost</a:t>
            </a:r>
            <a:endParaRPr sz="2000">
              <a:solidFill>
                <a:srgbClr val="000000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Varela Round"/>
              <a:buChar char="●"/>
            </a:pPr>
            <a:r>
              <a:rPr lang="en" sz="2000">
                <a:solidFill>
                  <a:srgbClr val="000000"/>
                </a:solidFill>
                <a:latin typeface="Varela Round"/>
                <a:ea typeface="Varela Round"/>
                <a:cs typeface="Varela Round"/>
                <a:sym typeface="Varela Round"/>
              </a:rPr>
              <a:t>Inspect shortest paths for all pairs before and after removing an edge</a:t>
            </a:r>
            <a:endParaRPr sz="2000">
              <a:solidFill>
                <a:srgbClr val="000000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Varela Round"/>
              <a:buChar char="●"/>
            </a:pPr>
            <a:r>
              <a:rPr lang="en" sz="2000">
                <a:solidFill>
                  <a:srgbClr val="000000"/>
                </a:solidFill>
                <a:latin typeface="Varela Round"/>
                <a:ea typeface="Varela Round"/>
                <a:cs typeface="Varela Round"/>
                <a:sym typeface="Varela Round"/>
              </a:rPr>
              <a:t>Fetch betweenness centrality of edge</a:t>
            </a:r>
            <a:endParaRPr sz="2000">
              <a:solidFill>
                <a:srgbClr val="000000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Varela Round"/>
              <a:buChar char="●"/>
            </a:pPr>
            <a:r>
              <a:rPr lang="en" sz="2000">
                <a:solidFill>
                  <a:srgbClr val="000000"/>
                </a:solidFill>
                <a:latin typeface="Varela Round"/>
                <a:ea typeface="Varela Round"/>
                <a:cs typeface="Varela Round"/>
                <a:sym typeface="Varela Round"/>
              </a:rPr>
              <a:t>Expectation : Higher the centrality of removed edge, higher the change (increase) in shortest path when edge is removed</a:t>
            </a:r>
            <a:endParaRPr sz="2000">
              <a:solidFill>
                <a:srgbClr val="000000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6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Varela Round"/>
                <a:ea typeface="Varela Round"/>
                <a:cs typeface="Varela Round"/>
                <a:sym typeface="Varela Round"/>
              </a:rPr>
              <a:t>Betweenness centrality for edges</a:t>
            </a:r>
            <a:endParaRPr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143" name="Google Shape;143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Varela Round"/>
              <a:buChar char="●"/>
            </a:pPr>
            <a:r>
              <a:rPr lang="en" sz="2000">
                <a:solidFill>
                  <a:srgbClr val="000000"/>
                </a:solidFill>
                <a:latin typeface="Varela Round"/>
                <a:ea typeface="Varela Round"/>
                <a:cs typeface="Varela Round"/>
                <a:sym typeface="Varela Round"/>
              </a:rPr>
              <a:t>Fraction of all paths that traverse through given edge</a:t>
            </a:r>
            <a:endParaRPr sz="2000">
              <a:solidFill>
                <a:srgbClr val="000000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Varela Round"/>
              <a:buChar char="●"/>
            </a:pPr>
            <a:r>
              <a:rPr lang="en" sz="2000">
                <a:solidFill>
                  <a:srgbClr val="000000"/>
                </a:solidFill>
                <a:latin typeface="Varela Round"/>
                <a:ea typeface="Varela Round"/>
                <a:cs typeface="Varela Round"/>
                <a:sym typeface="Varela Round"/>
              </a:rPr>
              <a:t>Current flow model</a:t>
            </a:r>
            <a:endParaRPr sz="2000">
              <a:solidFill>
                <a:srgbClr val="000000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Varela Round"/>
              <a:buChar char="●"/>
            </a:pPr>
            <a:r>
              <a:rPr lang="en" sz="2000">
                <a:solidFill>
                  <a:srgbClr val="000000"/>
                </a:solidFill>
                <a:latin typeface="Varela Round"/>
                <a:ea typeface="Varela Round"/>
                <a:cs typeface="Varela Round"/>
                <a:sym typeface="Varela Round"/>
              </a:rPr>
              <a:t>Resistance = Cost</a:t>
            </a:r>
            <a:endParaRPr sz="2000">
              <a:solidFill>
                <a:srgbClr val="000000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Varela Round"/>
              <a:buChar char="●"/>
            </a:pPr>
            <a:r>
              <a:rPr lang="en" sz="2000">
                <a:solidFill>
                  <a:srgbClr val="000000"/>
                </a:solidFill>
                <a:latin typeface="Varela Round"/>
                <a:ea typeface="Varela Round"/>
                <a:cs typeface="Varela Round"/>
                <a:sym typeface="Varela Round"/>
              </a:rPr>
              <a:t>Current = Traffic</a:t>
            </a:r>
            <a:endParaRPr sz="2000">
              <a:solidFill>
                <a:srgbClr val="000000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Varela Round"/>
              <a:buChar char="●"/>
            </a:pPr>
            <a:r>
              <a:rPr lang="en" sz="2000">
                <a:solidFill>
                  <a:srgbClr val="000000"/>
                </a:solidFill>
                <a:latin typeface="Varela Round"/>
                <a:ea typeface="Varela Round"/>
                <a:cs typeface="Varela Round"/>
                <a:sym typeface="Varela Round"/>
              </a:rPr>
              <a:t>Kirchoff’s Law of current distribution</a:t>
            </a:r>
            <a:endParaRPr sz="2000">
              <a:solidFill>
                <a:srgbClr val="000000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7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Varela Round"/>
                <a:ea typeface="Varela Round"/>
                <a:cs typeface="Varela Round"/>
                <a:sym typeface="Varela Round"/>
              </a:rPr>
              <a:t>Betweenness centrality for edges (unweighted)</a:t>
            </a:r>
            <a:endParaRPr/>
          </a:p>
        </p:txBody>
      </p:sp>
      <p:pic>
        <p:nvPicPr>
          <p:cNvPr id="149" name="Google Shape;14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2411728" y="-257175"/>
            <a:ext cx="4320548" cy="6480798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7"/>
          <p:cNvSpPr txBox="1"/>
          <p:nvPr/>
        </p:nvSpPr>
        <p:spPr>
          <a:xfrm>
            <a:off x="380625" y="2723975"/>
            <a:ext cx="1964700" cy="202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Varela Round"/>
                <a:ea typeface="Varela Round"/>
                <a:cs typeface="Varela Round"/>
                <a:sym typeface="Varela Round"/>
              </a:rPr>
              <a:t>No conclusive evidence of why these edges have the highest betweenness</a:t>
            </a:r>
            <a:endParaRPr sz="2000">
              <a:latin typeface="Varela Round"/>
              <a:ea typeface="Varela Round"/>
              <a:cs typeface="Varela Round"/>
              <a:sym typeface="Varela Round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8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Varela Round"/>
                <a:ea typeface="Varela Round"/>
                <a:cs typeface="Varela Round"/>
                <a:sym typeface="Varela Round"/>
              </a:rPr>
              <a:t>Betweenness centrality for edges (weighted)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6" name="Google Shape;15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5650" y="801700"/>
            <a:ext cx="6512712" cy="4341800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8"/>
          <p:cNvSpPr txBox="1"/>
          <p:nvPr/>
        </p:nvSpPr>
        <p:spPr>
          <a:xfrm>
            <a:off x="380625" y="2723975"/>
            <a:ext cx="2139600" cy="208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Varela Round"/>
                <a:ea typeface="Varela Round"/>
                <a:cs typeface="Varela Round"/>
                <a:sym typeface="Varela Round"/>
              </a:rPr>
              <a:t>Most edges are near the entry and exit of the diagonal paths and paths on the bottom.</a:t>
            </a:r>
            <a:endParaRPr sz="2000">
              <a:latin typeface="Varela Round"/>
              <a:ea typeface="Varela Round"/>
              <a:cs typeface="Varela Round"/>
              <a:sym typeface="Varela Round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9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Varela Round"/>
                <a:ea typeface="Varela Round"/>
                <a:cs typeface="Varela Round"/>
                <a:sym typeface="Varela Round"/>
              </a:rPr>
              <a:t>Dynamical Importance of Nodes (Junctions)</a:t>
            </a:r>
            <a:endParaRPr/>
          </a:p>
        </p:txBody>
      </p:sp>
      <p:sp>
        <p:nvSpPr>
          <p:cNvPr id="163" name="Google Shape;163;p29"/>
          <p:cNvSpPr txBox="1"/>
          <p:nvPr>
            <p:ph idx="1" type="body"/>
          </p:nvPr>
        </p:nvSpPr>
        <p:spPr>
          <a:xfrm>
            <a:off x="311700" y="1152475"/>
            <a:ext cx="8520600" cy="367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Varela Round"/>
              <a:buChar char="●"/>
            </a:pPr>
            <a:r>
              <a:rPr lang="en">
                <a:solidFill>
                  <a:srgbClr val="000000"/>
                </a:solidFill>
                <a:latin typeface="Varela Round"/>
                <a:ea typeface="Varela Round"/>
                <a:cs typeface="Varela Round"/>
                <a:sym typeface="Varela Round"/>
              </a:rPr>
              <a:t>Change in net shortest path length vs. betweennness centrality of removed edge</a:t>
            </a:r>
            <a:endParaRPr>
              <a:solidFill>
                <a:srgbClr val="000000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Varela Round"/>
              <a:buChar char="○"/>
            </a:pPr>
            <a:r>
              <a:rPr lang="en">
                <a:solidFill>
                  <a:srgbClr val="000000"/>
                </a:solidFill>
                <a:latin typeface="Varela Round"/>
                <a:ea typeface="Varela Round"/>
                <a:cs typeface="Varela Round"/>
                <a:sym typeface="Varela Round"/>
              </a:rPr>
              <a:t>Unweighted</a:t>
            </a:r>
            <a:endParaRPr>
              <a:solidFill>
                <a:srgbClr val="000000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Varela Round"/>
              <a:buChar char="○"/>
            </a:pPr>
            <a:r>
              <a:rPr lang="en">
                <a:solidFill>
                  <a:srgbClr val="000000"/>
                </a:solidFill>
                <a:latin typeface="Varela Round"/>
                <a:ea typeface="Varela Round"/>
                <a:cs typeface="Varela Round"/>
                <a:sym typeface="Varela Round"/>
              </a:rPr>
              <a:t>Weighted</a:t>
            </a:r>
            <a:endParaRPr>
              <a:solidFill>
                <a:srgbClr val="000000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Varela Round"/>
              <a:buChar char="○"/>
            </a:pPr>
            <a:r>
              <a:rPr lang="en">
                <a:solidFill>
                  <a:srgbClr val="000000"/>
                </a:solidFill>
                <a:latin typeface="Varela Round"/>
                <a:ea typeface="Varela Round"/>
                <a:cs typeface="Varela Round"/>
                <a:sym typeface="Varela Round"/>
              </a:rPr>
              <a:t>Expectation : Greater the centrality, greater the drop in general</a:t>
            </a:r>
            <a:endParaRPr>
              <a:solidFill>
                <a:srgbClr val="000000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Varela Round"/>
              <a:buChar char="●"/>
            </a:pPr>
            <a:r>
              <a:rPr lang="en">
                <a:solidFill>
                  <a:srgbClr val="000000"/>
                </a:solidFill>
                <a:latin typeface="Varela Round"/>
                <a:ea typeface="Varela Round"/>
                <a:cs typeface="Varela Round"/>
                <a:sym typeface="Varela Round"/>
              </a:rPr>
              <a:t>Correlation between centralities of edges for the weighted and unweighted case (when edge is removed)</a:t>
            </a:r>
            <a:endParaRPr>
              <a:solidFill>
                <a:srgbClr val="000000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Varela Round"/>
              <a:buChar char="○"/>
            </a:pPr>
            <a:r>
              <a:rPr lang="en">
                <a:solidFill>
                  <a:srgbClr val="000000"/>
                </a:solidFill>
                <a:latin typeface="Varela Round"/>
                <a:ea typeface="Varela Round"/>
                <a:cs typeface="Varela Round"/>
                <a:sym typeface="Varela Round"/>
              </a:rPr>
              <a:t>Expectation : a 45 degree scatterplot</a:t>
            </a:r>
            <a:endParaRPr>
              <a:solidFill>
                <a:srgbClr val="000000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Varela Round"/>
              <a:buChar char="●"/>
            </a:pPr>
            <a:r>
              <a:rPr lang="en">
                <a:solidFill>
                  <a:srgbClr val="000000"/>
                </a:solidFill>
                <a:latin typeface="Varela Round"/>
                <a:ea typeface="Varela Round"/>
                <a:cs typeface="Varela Round"/>
                <a:sym typeface="Varela Round"/>
              </a:rPr>
              <a:t>3d plot of change in total shortest path length as a function of weighted and unweighted centralities of removed edges</a:t>
            </a:r>
            <a:endParaRPr>
              <a:solidFill>
                <a:srgbClr val="000000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Varela Round"/>
              <a:buChar char="○"/>
            </a:pPr>
            <a:r>
              <a:rPr lang="en">
                <a:solidFill>
                  <a:srgbClr val="000000"/>
                </a:solidFill>
                <a:latin typeface="Varela Round"/>
                <a:ea typeface="Varela Round"/>
                <a:cs typeface="Varela Round"/>
                <a:sym typeface="Varela Round"/>
              </a:rPr>
              <a:t>Expectation : a 45 degree scatterplot with a rise in z axis for larger values of both the centralities</a:t>
            </a:r>
            <a:endParaRPr>
              <a:solidFill>
                <a:srgbClr val="000000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0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Varela Round"/>
                <a:ea typeface="Varela Round"/>
                <a:cs typeface="Varela Round"/>
                <a:sym typeface="Varela Round"/>
              </a:rPr>
              <a:t>Dynamical Importance (Unweighted)</a:t>
            </a:r>
            <a:endParaRPr>
              <a:latin typeface="Varela Round"/>
              <a:ea typeface="Varela Round"/>
              <a:cs typeface="Varela Round"/>
              <a:sym typeface="Varela Round"/>
            </a:endParaRPr>
          </a:p>
        </p:txBody>
      </p:sp>
      <p:pic>
        <p:nvPicPr>
          <p:cNvPr id="169" name="Google Shape;16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72250" y="865325"/>
            <a:ext cx="5960061" cy="3973374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0"/>
          <p:cNvSpPr txBox="1"/>
          <p:nvPr/>
        </p:nvSpPr>
        <p:spPr>
          <a:xfrm>
            <a:off x="254900" y="1016350"/>
            <a:ext cx="2617200" cy="38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Varela Round"/>
              <a:buChar char="●"/>
            </a:pPr>
            <a:r>
              <a:rPr lang="en" sz="1600">
                <a:latin typeface="Varela Round"/>
                <a:ea typeface="Varela Round"/>
                <a:cs typeface="Varela Round"/>
                <a:sym typeface="Varela Round"/>
              </a:rPr>
              <a:t>Cost before = </a:t>
            </a:r>
            <a:r>
              <a:rPr b="1" lang="en" sz="1600">
                <a:latin typeface="Varela Round"/>
                <a:ea typeface="Varela Round"/>
                <a:cs typeface="Varela Round"/>
                <a:sym typeface="Varela Round"/>
              </a:rPr>
              <a:t>10.63</a:t>
            </a:r>
            <a:endParaRPr b="1" sz="1600">
              <a:latin typeface="Varela Round"/>
              <a:ea typeface="Varela Round"/>
              <a:cs typeface="Varela Round"/>
              <a:sym typeface="Varela Round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Varela Round"/>
              <a:buChar char="●"/>
            </a:pPr>
            <a:r>
              <a:rPr lang="en" sz="1600">
                <a:latin typeface="Varela Round"/>
                <a:ea typeface="Varela Round"/>
                <a:cs typeface="Varela Round"/>
                <a:sym typeface="Varela Round"/>
              </a:rPr>
              <a:t>Most edges (even with high betweenness) don’t have a huge effect                </a:t>
            </a:r>
            <a:r>
              <a:rPr b="1" lang="en" sz="1600">
                <a:latin typeface="Varela Round"/>
                <a:ea typeface="Varela Round"/>
                <a:cs typeface="Varela Round"/>
                <a:sym typeface="Varela Round"/>
              </a:rPr>
              <a:t>0.01 - 0.03</a:t>
            </a:r>
            <a:endParaRPr b="1" sz="1600">
              <a:latin typeface="Varela Round"/>
              <a:ea typeface="Varela Round"/>
              <a:cs typeface="Varela Round"/>
              <a:sym typeface="Varela Round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Varela Round"/>
              <a:buChar char="●"/>
            </a:pPr>
            <a:r>
              <a:rPr lang="en" sz="1600">
                <a:latin typeface="Varela Round"/>
                <a:ea typeface="Varela Round"/>
                <a:cs typeface="Varela Round"/>
                <a:sym typeface="Varela Round"/>
              </a:rPr>
              <a:t>A handful of edges have moderate effect                    </a:t>
            </a:r>
            <a:r>
              <a:rPr b="1" lang="en" sz="1600">
                <a:latin typeface="Varela Round"/>
                <a:ea typeface="Varela Round"/>
                <a:cs typeface="Varela Round"/>
                <a:sym typeface="Varela Round"/>
              </a:rPr>
              <a:t>0.05 - 0.12</a:t>
            </a:r>
            <a:endParaRPr b="1" sz="1600">
              <a:latin typeface="Varela Round"/>
              <a:ea typeface="Varela Round"/>
              <a:cs typeface="Varela Round"/>
              <a:sym typeface="Varela Round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Varela Round"/>
              <a:buChar char="●"/>
            </a:pPr>
            <a:r>
              <a:rPr lang="en" sz="1600">
                <a:latin typeface="Varela Round"/>
                <a:ea typeface="Varela Round"/>
                <a:cs typeface="Varela Round"/>
                <a:sym typeface="Varela Round"/>
              </a:rPr>
              <a:t>Only a few have a large effect that scales linearly        </a:t>
            </a:r>
            <a:r>
              <a:rPr b="1" lang="en" sz="1600">
                <a:latin typeface="Varela Round"/>
                <a:ea typeface="Varela Round"/>
                <a:cs typeface="Varela Round"/>
                <a:sym typeface="Varela Round"/>
              </a:rPr>
              <a:t>0.17 - 0.34 </a:t>
            </a:r>
            <a:endParaRPr b="1" sz="1600">
              <a:latin typeface="Varela Round"/>
              <a:ea typeface="Varela Round"/>
              <a:cs typeface="Varela Round"/>
              <a:sym typeface="Varela Round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1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Varela Round"/>
                <a:ea typeface="Varela Round"/>
                <a:cs typeface="Varela Round"/>
                <a:sym typeface="Varela Round"/>
              </a:rPr>
              <a:t>Dynamical Importance from betweenness</a:t>
            </a:r>
            <a:endParaRPr/>
          </a:p>
        </p:txBody>
      </p:sp>
      <p:pic>
        <p:nvPicPr>
          <p:cNvPr id="176" name="Google Shape;17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38549" y="759199"/>
            <a:ext cx="2674556" cy="40117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81800" y="759175"/>
            <a:ext cx="2674548" cy="4011840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1"/>
          <p:cNvSpPr txBox="1"/>
          <p:nvPr/>
        </p:nvSpPr>
        <p:spPr>
          <a:xfrm>
            <a:off x="427875" y="1139800"/>
            <a:ext cx="2314500" cy="3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Varela Round"/>
                <a:ea typeface="Varela Round"/>
                <a:cs typeface="Varela Round"/>
                <a:sym typeface="Varela Round"/>
              </a:rPr>
              <a:t>Some overlap between edges for highest betweenness centrality and highest change in net shortest path lengths when edge is removed</a:t>
            </a:r>
            <a:endParaRPr sz="2000"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179" name="Google Shape;179;p31"/>
          <p:cNvSpPr txBox="1"/>
          <p:nvPr/>
        </p:nvSpPr>
        <p:spPr>
          <a:xfrm>
            <a:off x="3939925" y="3876150"/>
            <a:ext cx="1717800" cy="7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Varela Round"/>
                <a:ea typeface="Varela Round"/>
                <a:cs typeface="Varela Round"/>
                <a:sym typeface="Varela Round"/>
              </a:rPr>
              <a:t>Highest Betweenness Centrality</a:t>
            </a:r>
            <a:endParaRPr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180" name="Google Shape;180;p31"/>
          <p:cNvSpPr txBox="1"/>
          <p:nvPr/>
        </p:nvSpPr>
        <p:spPr>
          <a:xfrm>
            <a:off x="7038550" y="3876150"/>
            <a:ext cx="1717800" cy="9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Varela Round"/>
                <a:ea typeface="Varela Round"/>
                <a:cs typeface="Varela Round"/>
                <a:sym typeface="Varela Round"/>
              </a:rPr>
              <a:t>Highest Change in Net Shortest Path length on removal of edge</a:t>
            </a:r>
            <a:endParaRPr>
              <a:latin typeface="Varela Round"/>
              <a:ea typeface="Varela Round"/>
              <a:cs typeface="Varela Round"/>
              <a:sym typeface="Varela Roun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Varela Round"/>
                <a:ea typeface="Varela Round"/>
                <a:cs typeface="Varela Round"/>
                <a:sym typeface="Varela Round"/>
              </a:rPr>
              <a:t>Introduction</a:t>
            </a:r>
            <a:endParaRPr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076275"/>
            <a:ext cx="8520600" cy="132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Varela Round"/>
              <a:buChar char="●"/>
            </a:pPr>
            <a:r>
              <a:rPr lang="en" sz="2000">
                <a:solidFill>
                  <a:srgbClr val="000000"/>
                </a:solidFill>
                <a:latin typeface="Varela Round"/>
                <a:ea typeface="Varela Round"/>
                <a:cs typeface="Varela Round"/>
                <a:sym typeface="Varela Round"/>
              </a:rPr>
              <a:t>Network of roads and junctions</a:t>
            </a:r>
            <a:endParaRPr sz="2000">
              <a:solidFill>
                <a:srgbClr val="000000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Varela Round"/>
              <a:buChar char="●"/>
            </a:pPr>
            <a:r>
              <a:rPr lang="en" sz="2000">
                <a:solidFill>
                  <a:srgbClr val="000000"/>
                </a:solidFill>
                <a:latin typeface="Varela Round"/>
                <a:ea typeface="Varela Round"/>
                <a:cs typeface="Varela Round"/>
                <a:sym typeface="Varela Round"/>
              </a:rPr>
              <a:t>Traffic flow between junctions</a:t>
            </a:r>
            <a:endParaRPr sz="2000">
              <a:solidFill>
                <a:srgbClr val="000000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Varela Round"/>
              <a:buChar char="●"/>
            </a:pPr>
            <a:r>
              <a:rPr lang="en" sz="2000">
                <a:solidFill>
                  <a:srgbClr val="000000"/>
                </a:solidFill>
                <a:latin typeface="Varela Round"/>
                <a:ea typeface="Varela Round"/>
                <a:cs typeface="Varela Round"/>
                <a:sym typeface="Varela Round"/>
              </a:rPr>
              <a:t>Anaheim, CA ; Chicago, IL ; </a:t>
            </a:r>
            <a:r>
              <a:rPr lang="en" sz="2000">
                <a:solidFill>
                  <a:srgbClr val="000000"/>
                </a:solidFill>
                <a:latin typeface="Varela Round"/>
                <a:ea typeface="Varela Round"/>
                <a:cs typeface="Varela Round"/>
                <a:sym typeface="Varela Round"/>
              </a:rPr>
              <a:t>Philadelphia, PA ; Austin, TX</a:t>
            </a:r>
            <a:endParaRPr sz="2000">
              <a:solidFill>
                <a:srgbClr val="000000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1200" y="2473975"/>
            <a:ext cx="3571152" cy="2380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2" y="2473975"/>
            <a:ext cx="3547086" cy="2364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2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Varela Round"/>
                <a:ea typeface="Varela Round"/>
                <a:cs typeface="Varela Round"/>
                <a:sym typeface="Varela Round"/>
              </a:rPr>
              <a:t>Current map of Anaheim (Google Maps)</a:t>
            </a:r>
            <a:endParaRPr>
              <a:latin typeface="Varela Round"/>
              <a:ea typeface="Varela Round"/>
              <a:cs typeface="Varela Round"/>
              <a:sym typeface="Varela Round"/>
            </a:endParaRPr>
          </a:p>
        </p:txBody>
      </p:sp>
      <p:pic>
        <p:nvPicPr>
          <p:cNvPr id="186" name="Google Shape;18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1775" y="1081500"/>
            <a:ext cx="8249650" cy="3819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7" name="Google Shape;187;p32"/>
          <p:cNvCxnSpPr/>
          <p:nvPr/>
        </p:nvCxnSpPr>
        <p:spPr>
          <a:xfrm flipH="1">
            <a:off x="3415275" y="1499850"/>
            <a:ext cx="2232300" cy="20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8" name="Google Shape;188;p32"/>
          <p:cNvCxnSpPr/>
          <p:nvPr/>
        </p:nvCxnSpPr>
        <p:spPr>
          <a:xfrm>
            <a:off x="3435850" y="1530700"/>
            <a:ext cx="10200" cy="3137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9" name="Google Shape;189;p32"/>
          <p:cNvCxnSpPr/>
          <p:nvPr/>
        </p:nvCxnSpPr>
        <p:spPr>
          <a:xfrm flipH="1" rot="10800000">
            <a:off x="3446150" y="4658050"/>
            <a:ext cx="2211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0" name="Google Shape;190;p32"/>
          <p:cNvCxnSpPr/>
          <p:nvPr/>
        </p:nvCxnSpPr>
        <p:spPr>
          <a:xfrm>
            <a:off x="5647575" y="1510125"/>
            <a:ext cx="20700" cy="3158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3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Varela Round"/>
                <a:ea typeface="Varela Round"/>
                <a:cs typeface="Varela Round"/>
                <a:sym typeface="Varela Round"/>
              </a:rPr>
              <a:t>References</a:t>
            </a:r>
            <a:endParaRPr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196" name="Google Shape;196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Models and algorithms for road network design: a review and some new developments ; Hai Yang Michael,G. H. Bell; Pages 257-278; </a:t>
            </a:r>
            <a:r>
              <a:rPr lang="en" sz="2000" u="sng">
                <a:solidFill>
                  <a:schemeClr val="hlink"/>
                </a:solidFill>
                <a:hlinkClick r:id="rId3"/>
              </a:rPr>
              <a:t>https://doi.org/10.1080/01441649808717016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A review of urban transportation network design problems; Reza Zanjirani Farahani, Elnaz Miandoabchi, W. Y. Szeto, Hannaneh Rashidi; </a:t>
            </a:r>
            <a:r>
              <a:rPr lang="en" sz="2000" u="sng">
                <a:solidFill>
                  <a:schemeClr val="hlink"/>
                </a:solidFill>
                <a:hlinkClick r:id="rId4"/>
              </a:rPr>
              <a:t>https://doi.org/10.1016/j.ejor.2013.01.001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The Structure of Interurban Traffic: A Weighted Network Analysis; Andrea De Montis, Marc Barth ́elemy, Alessandro Chessa, Alessandro Vespignani; https://doi.org/10.1068/b32128</a:t>
            </a:r>
            <a:endParaRPr sz="20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4"/>
          <p:cNvSpPr txBox="1"/>
          <p:nvPr>
            <p:ph type="title"/>
          </p:nvPr>
        </p:nvSpPr>
        <p:spPr>
          <a:xfrm>
            <a:off x="311700" y="2197625"/>
            <a:ext cx="8520600" cy="76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latin typeface="Varela Round"/>
                <a:ea typeface="Varela Round"/>
                <a:cs typeface="Varela Round"/>
                <a:sym typeface="Varela Round"/>
              </a:rPr>
              <a:t>Thank you!</a:t>
            </a:r>
            <a:endParaRPr b="1" sz="3600">
              <a:latin typeface="Varela Round"/>
              <a:ea typeface="Varela Round"/>
              <a:cs typeface="Varela Round"/>
              <a:sym typeface="Varela Roun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Varela Round"/>
                <a:ea typeface="Varela Round"/>
                <a:cs typeface="Varela Round"/>
                <a:sym typeface="Varela Round"/>
              </a:rPr>
              <a:t>Data </a:t>
            </a:r>
            <a:endParaRPr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69" name="Google Shape;69;p15"/>
          <p:cNvSpPr txBox="1"/>
          <p:nvPr>
            <p:ph idx="1" type="body"/>
          </p:nvPr>
        </p:nvSpPr>
        <p:spPr>
          <a:xfrm>
            <a:off x="311700" y="8476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Varela Round"/>
              <a:buChar char="●"/>
            </a:pPr>
            <a:r>
              <a:rPr lang="en" sz="2000" u="sng">
                <a:solidFill>
                  <a:schemeClr val="hlink"/>
                </a:solidFill>
                <a:latin typeface="Varela Round"/>
                <a:ea typeface="Varela Round"/>
                <a:cs typeface="Varela Round"/>
                <a:sym typeface="Varela Round"/>
                <a:hlinkClick r:id="rId3"/>
              </a:rPr>
              <a:t>https://github.com/bstabler/TransportationNetworks/tree/master/Anaheim</a:t>
            </a:r>
            <a:endParaRPr sz="2000">
              <a:latin typeface="Varela Round"/>
              <a:ea typeface="Varela Round"/>
              <a:cs typeface="Varela Round"/>
              <a:sym typeface="Varela Round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000">
              <a:latin typeface="Varela Round"/>
              <a:ea typeface="Varela Round"/>
              <a:cs typeface="Varela Round"/>
              <a:sym typeface="Varela Round"/>
            </a:endParaRPr>
          </a:p>
        </p:txBody>
      </p:sp>
      <p:pic>
        <p:nvPicPr>
          <p:cNvPr id="70" name="Google Shape;7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37225" y="1417600"/>
            <a:ext cx="6006626" cy="360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9550" y="1690600"/>
            <a:ext cx="2001475" cy="3107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/>
          <p:nvPr>
            <p:ph type="title"/>
          </p:nvPr>
        </p:nvSpPr>
        <p:spPr>
          <a:xfrm>
            <a:off x="311700" y="292625"/>
            <a:ext cx="4167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Varela Round"/>
                <a:ea typeface="Varela Round"/>
                <a:cs typeface="Varela Round"/>
                <a:sym typeface="Varela Round"/>
              </a:rPr>
              <a:t>The Anaheim Network</a:t>
            </a:r>
            <a:endParaRPr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77" name="Google Shape;77;p16"/>
          <p:cNvSpPr txBox="1"/>
          <p:nvPr>
            <p:ph idx="1" type="body"/>
          </p:nvPr>
        </p:nvSpPr>
        <p:spPr>
          <a:xfrm>
            <a:off x="311700" y="1000075"/>
            <a:ext cx="4011600" cy="379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arela Round"/>
              <a:buChar char="●"/>
            </a:pPr>
            <a:r>
              <a:rPr lang="en" sz="2000"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rPr>
              <a:t>1992</a:t>
            </a:r>
            <a:endParaRPr sz="2000">
              <a:solidFill>
                <a:schemeClr val="dk1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arela Round"/>
              <a:buChar char="●"/>
            </a:pPr>
            <a:r>
              <a:rPr lang="en" sz="2000"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rPr>
              <a:t>Files</a:t>
            </a:r>
            <a:endParaRPr sz="2000">
              <a:solidFill>
                <a:schemeClr val="dk1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arela Round"/>
              <a:buChar char="○"/>
            </a:pPr>
            <a:r>
              <a:rPr lang="en" sz="2000"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rPr>
              <a:t>Anaheim-flow.tntp</a:t>
            </a:r>
            <a:endParaRPr sz="2000">
              <a:solidFill>
                <a:schemeClr val="dk1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arela Round"/>
              <a:buChar char="○"/>
            </a:pPr>
            <a:r>
              <a:rPr lang="en" sz="2000"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rPr>
              <a:t>Anaheim-net.tntp</a:t>
            </a:r>
            <a:endParaRPr sz="2000">
              <a:solidFill>
                <a:schemeClr val="dk1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arela Round"/>
              <a:buChar char="○"/>
            </a:pPr>
            <a:r>
              <a:rPr lang="en" sz="2000"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rPr>
              <a:t>Anaheim-trips.tntp</a:t>
            </a:r>
            <a:endParaRPr sz="2000">
              <a:solidFill>
                <a:schemeClr val="dk1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arela Round"/>
              <a:buChar char="●"/>
            </a:pPr>
            <a:r>
              <a:rPr lang="en" sz="2000"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rPr>
              <a:t>.tntp -&gt; .txt</a:t>
            </a:r>
            <a:endParaRPr sz="2000">
              <a:solidFill>
                <a:schemeClr val="dk1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arela Round"/>
              <a:buChar char="●"/>
            </a:pPr>
            <a:r>
              <a:rPr lang="en" sz="2000"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rPr>
              <a:t>416 nodes</a:t>
            </a:r>
            <a:endParaRPr sz="2000">
              <a:solidFill>
                <a:schemeClr val="dk1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arela Round"/>
              <a:buChar char="●"/>
            </a:pPr>
            <a:r>
              <a:rPr lang="en" sz="2000"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rPr>
              <a:t>914 edges</a:t>
            </a:r>
            <a:endParaRPr sz="2000">
              <a:solidFill>
                <a:schemeClr val="dk1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arela Round"/>
              <a:buChar char="●"/>
            </a:pPr>
            <a:r>
              <a:rPr lang="en" sz="2000"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rPr>
              <a:t>38 zones</a:t>
            </a:r>
            <a:endParaRPr sz="2000">
              <a:solidFill>
                <a:schemeClr val="dk1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Varela Round"/>
              <a:ea typeface="Varela Round"/>
              <a:cs typeface="Varela Round"/>
              <a:sym typeface="Varela Round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78" name="Google Shape;7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3150" y="152400"/>
            <a:ext cx="4596600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6"/>
          <p:cNvSpPr txBox="1"/>
          <p:nvPr/>
        </p:nvSpPr>
        <p:spPr>
          <a:xfrm>
            <a:off x="4976400" y="3828325"/>
            <a:ext cx="4167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latin typeface="Varela Round"/>
                <a:ea typeface="Varela Round"/>
                <a:cs typeface="Varela Round"/>
                <a:sym typeface="Varela Round"/>
              </a:rPr>
              <a:t>Spectral plot (eigenvectors)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/>
          <p:nvPr>
            <p:ph type="title"/>
          </p:nvPr>
        </p:nvSpPr>
        <p:spPr>
          <a:xfrm>
            <a:off x="311700" y="2796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Varela Round"/>
                <a:ea typeface="Varela Round"/>
                <a:cs typeface="Varela Round"/>
                <a:sym typeface="Varela Round"/>
              </a:rPr>
              <a:t>Shortest Paths (geodesics)</a:t>
            </a:r>
            <a:endParaRPr>
              <a:latin typeface="Varela Round"/>
              <a:ea typeface="Varela Round"/>
              <a:cs typeface="Varela Round"/>
              <a:sym typeface="Varela Round"/>
            </a:endParaRPr>
          </a:p>
        </p:txBody>
      </p:sp>
      <p:pic>
        <p:nvPicPr>
          <p:cNvPr id="85" name="Google Shape;8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5550" y="784950"/>
            <a:ext cx="6432899" cy="4288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Varela Round"/>
                <a:ea typeface="Varela Round"/>
                <a:cs typeface="Varela Round"/>
                <a:sym typeface="Varela Round"/>
              </a:rPr>
              <a:t>Shortest Paths (minimum costs)</a:t>
            </a:r>
            <a:endParaRPr/>
          </a:p>
        </p:txBody>
      </p:sp>
      <p:pic>
        <p:nvPicPr>
          <p:cNvPr id="91" name="Google Shape;9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3750" y="786925"/>
            <a:ext cx="6436499" cy="429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Varela Round"/>
                <a:ea typeface="Varela Round"/>
                <a:cs typeface="Varela Round"/>
                <a:sym typeface="Varela Round"/>
              </a:rPr>
              <a:t>Shortest Paths (geodesics = minimum costs) ?</a:t>
            </a:r>
            <a:endParaRPr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97" name="Google Shape;97;p19"/>
          <p:cNvSpPr txBox="1"/>
          <p:nvPr>
            <p:ph idx="1" type="body"/>
          </p:nvPr>
        </p:nvSpPr>
        <p:spPr>
          <a:xfrm>
            <a:off x="311700" y="1152475"/>
            <a:ext cx="8204400" cy="365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Varela Round"/>
              <a:buChar char="●"/>
            </a:pPr>
            <a:r>
              <a:rPr lang="en" sz="2000">
                <a:solidFill>
                  <a:srgbClr val="000000"/>
                </a:solidFill>
                <a:latin typeface="Varela Round"/>
                <a:ea typeface="Varela Round"/>
                <a:cs typeface="Varela Round"/>
                <a:sym typeface="Varela Round"/>
              </a:rPr>
              <a:t>Load graph (unweighted/weighted)</a:t>
            </a:r>
            <a:endParaRPr sz="2000">
              <a:solidFill>
                <a:srgbClr val="000000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Varela Round"/>
              <a:buChar char="●"/>
            </a:pPr>
            <a:r>
              <a:rPr lang="en" sz="2000">
                <a:solidFill>
                  <a:srgbClr val="000000"/>
                </a:solidFill>
                <a:latin typeface="Varela Round"/>
                <a:ea typeface="Varela Round"/>
                <a:cs typeface="Varela Round"/>
                <a:sym typeface="Varela Round"/>
              </a:rPr>
              <a:t>Shortest path (u/w) for all pairs</a:t>
            </a:r>
            <a:endParaRPr sz="2000">
              <a:solidFill>
                <a:srgbClr val="000000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Varela Round"/>
              <a:buChar char="○"/>
            </a:pPr>
            <a:r>
              <a:rPr lang="en" sz="2000">
                <a:solidFill>
                  <a:srgbClr val="000000"/>
                </a:solidFill>
                <a:latin typeface="Varela Round"/>
                <a:ea typeface="Varela Round"/>
                <a:cs typeface="Varela Round"/>
                <a:sym typeface="Varela Round"/>
              </a:rPr>
              <a:t>Dijkstra’s algorithm</a:t>
            </a:r>
            <a:endParaRPr sz="2000">
              <a:solidFill>
                <a:srgbClr val="000000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Varela Round"/>
              <a:buChar char="●"/>
            </a:pPr>
            <a:r>
              <a:rPr lang="en" sz="2000">
                <a:solidFill>
                  <a:srgbClr val="000000"/>
                </a:solidFill>
                <a:latin typeface="Varela Round"/>
                <a:ea typeface="Varela Round"/>
                <a:cs typeface="Varela Round"/>
                <a:sym typeface="Varela Round"/>
              </a:rPr>
              <a:t>Count paths for which u = w</a:t>
            </a:r>
            <a:endParaRPr sz="2000">
              <a:solidFill>
                <a:srgbClr val="000000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Varela Round"/>
              <a:buChar char="●"/>
            </a:pPr>
            <a:r>
              <a:rPr lang="en" sz="2000">
                <a:solidFill>
                  <a:srgbClr val="000000"/>
                </a:solidFill>
                <a:latin typeface="Varela Round"/>
                <a:ea typeface="Varela Round"/>
                <a:cs typeface="Varela Round"/>
                <a:sym typeface="Varela Round"/>
              </a:rPr>
              <a:t>Plot as a function of geodesic path length</a:t>
            </a:r>
            <a:endParaRPr sz="2000">
              <a:solidFill>
                <a:srgbClr val="000000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Varela Round"/>
              <a:buChar char="●"/>
            </a:pPr>
            <a:r>
              <a:rPr lang="en" sz="2000">
                <a:solidFill>
                  <a:srgbClr val="000000"/>
                </a:solidFill>
                <a:latin typeface="Varela Round"/>
                <a:ea typeface="Varela Round"/>
                <a:cs typeface="Varela Round"/>
                <a:sym typeface="Varela Round"/>
              </a:rPr>
              <a:t>Expectation</a:t>
            </a:r>
            <a:endParaRPr sz="2000">
              <a:solidFill>
                <a:srgbClr val="000000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Varela Round"/>
              <a:buChar char="○"/>
            </a:pPr>
            <a:r>
              <a:rPr lang="en" sz="2000">
                <a:solidFill>
                  <a:srgbClr val="000000"/>
                </a:solidFill>
                <a:latin typeface="Varela Round"/>
                <a:ea typeface="Varela Round"/>
                <a:cs typeface="Varela Round"/>
                <a:sym typeface="Varela Round"/>
              </a:rPr>
              <a:t>Large fraction equal for smaller geodesic path length</a:t>
            </a:r>
            <a:endParaRPr sz="2000">
              <a:solidFill>
                <a:srgbClr val="000000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Varela Round"/>
              <a:buChar char="○"/>
            </a:pPr>
            <a:r>
              <a:rPr lang="en" sz="2000">
                <a:solidFill>
                  <a:srgbClr val="000000"/>
                </a:solidFill>
                <a:latin typeface="Varela Round"/>
                <a:ea typeface="Varela Round"/>
                <a:cs typeface="Varela Round"/>
                <a:sym typeface="Varela Round"/>
              </a:rPr>
              <a:t>Fraction should decrease rapidly for larger path lengths</a:t>
            </a:r>
            <a:endParaRPr sz="2000">
              <a:solidFill>
                <a:srgbClr val="000000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0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Varela Round"/>
                <a:ea typeface="Varela Round"/>
                <a:cs typeface="Varela Round"/>
                <a:sym typeface="Varela Round"/>
              </a:rPr>
              <a:t>Shortest Paths (geodesics = minimum costs) ?</a:t>
            </a:r>
            <a:endParaRPr/>
          </a:p>
        </p:txBody>
      </p:sp>
      <p:pic>
        <p:nvPicPr>
          <p:cNvPr id="103" name="Google Shape;10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3363" y="865325"/>
            <a:ext cx="6417274" cy="4278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1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Varela Round"/>
                <a:ea typeface="Varela Round"/>
                <a:cs typeface="Varela Round"/>
                <a:sym typeface="Varela Round"/>
              </a:rPr>
              <a:t>Shortest Paths (geodesics = minimum costs) ?</a:t>
            </a:r>
            <a:endParaRPr/>
          </a:p>
        </p:txBody>
      </p:sp>
      <p:pic>
        <p:nvPicPr>
          <p:cNvPr id="109" name="Google Shape;10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3374" y="865325"/>
            <a:ext cx="6417261" cy="4278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